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20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32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41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0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25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40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93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78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73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1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84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924A00C-335B-4A4B-97A6-61498A95B5D9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1DAEA84-70DE-49C8-9640-F2F7B934AD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7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9.png"/><Relationship Id="rId5" Type="http://schemas.microsoft.com/office/2007/relationships/media" Target="../media/media3.mp4"/><Relationship Id="rId10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yudaninosmulamba.wordpress.com/" TargetMode="External"/><Relationship Id="rId2" Type="http://schemas.openxmlformats.org/officeDocument/2006/relationships/hyperlink" Target="mailto:ninosnecesitadosrdcongo@gmail.com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7FA1549-1C0E-87D3-7D32-20BFF6646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159" y="4790709"/>
            <a:ext cx="11187404" cy="129285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CENTRO DE FORMAC</a:t>
            </a:r>
            <a:r>
              <a:rPr lang="es-ES" dirty="0">
                <a:solidFill>
                  <a:schemeClr val="tx1"/>
                </a:solidFill>
              </a:rPr>
              <a:t>IÓN PROFESIONAL PARA JÓVENES Y MUJERES VÍCTIMAS DE LAS ATROCIDADES DE GUERRA EN MULAMBA, SUR DEL KIVU, </a:t>
            </a:r>
          </a:p>
          <a:p>
            <a:r>
              <a:rPr lang="es-ES" dirty="0">
                <a:solidFill>
                  <a:schemeClr val="tx1"/>
                </a:solidFill>
              </a:rPr>
              <a:t>REPÚBLICA DEMOCRÁTICA DEL CONGO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0BDC03A-839C-FBC7-1173-3F97A5C44CF8}"/>
              </a:ext>
            </a:extLst>
          </p:cNvPr>
          <p:cNvSpPr txBox="1">
            <a:spLocks/>
          </p:cNvSpPr>
          <p:nvPr/>
        </p:nvSpPr>
        <p:spPr>
          <a:xfrm>
            <a:off x="770021" y="2655720"/>
            <a:ext cx="10453436" cy="19057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cap="all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"Sembrando Esperanzas, </a:t>
            </a:r>
            <a:br>
              <a:rPr lang="es-ES" sz="4800" cap="all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s-ES" sz="4800" cap="all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Cosechando Futuros"</a:t>
            </a:r>
            <a:endParaRPr lang="fr-FR" sz="16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F010B7-EAF1-C620-C076-BACAB3887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98" y="332145"/>
            <a:ext cx="4977636" cy="26150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DE76F1-5190-B945-34C2-B6DA14BD1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34" y="324552"/>
            <a:ext cx="5102412" cy="26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04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BF55F-DA22-0954-63ED-3F6E39C1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40" y="278494"/>
            <a:ext cx="11505708" cy="1070795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>
                <a:effectLst/>
              </a:rPr>
            </a:br>
            <a:r>
              <a:rPr lang="es-ES" sz="3100" b="1" dirty="0">
                <a:solidFill>
                  <a:schemeClr val="accent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proyecto para niños, jóvenes y mujeres víctimas de la guerra.</a:t>
            </a:r>
            <a:br>
              <a:rPr lang="fr-FR" b="1" dirty="0">
                <a:solidFill>
                  <a:schemeClr val="accent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r-FR" b="1" dirty="0">
              <a:solidFill>
                <a:schemeClr val="accent6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909EC75-4FD9-A483-8071-A78FC6104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3" y="1556084"/>
            <a:ext cx="5026285" cy="44697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7CC7EB-53E0-0477-6E56-DD9DB364F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5" y="1556084"/>
            <a:ext cx="6671387" cy="44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97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2213B-917F-4F25-643D-DCC37839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Autofit/>
          </a:bodyPr>
          <a:lstStyle/>
          <a:p>
            <a:pPr algn="just"/>
            <a:r>
              <a:rPr lang="es-ES" sz="3200" b="1" dirty="0">
                <a:solidFill>
                  <a:schemeClr val="accent6">
                    <a:lumMod val="50000"/>
                  </a:schemeClr>
                </a:solidFill>
              </a:rPr>
              <a:t>Gracias a la asociación AYUDA NIÑOS MULAMBA </a:t>
            </a:r>
            <a:r>
              <a:rPr lang="es-ES" sz="2800" b="1" dirty="0">
                <a:solidFill>
                  <a:schemeClr val="accent6">
                    <a:lumMod val="50000"/>
                  </a:schemeClr>
                </a:solidFill>
              </a:rPr>
              <a:t>RDC de Madrid</a:t>
            </a:r>
            <a:r>
              <a:rPr lang="es-ES" sz="2800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es-E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IBM Plex Sans" panose="020B0503050203000203" pitchFamily="34" charset="0"/>
              </a:rPr>
              <a:t> </a:t>
            </a:r>
            <a:r>
              <a:rPr lang="es-ES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IBM Plex Sans" panose="020B0503050203000203" pitchFamily="34" charset="0"/>
              </a:rPr>
              <a:t>Desde el proyecto </a:t>
            </a:r>
            <a:r>
              <a:rPr lang="es-ES" sz="2000" i="0" dirty="0">
                <a:solidFill>
                  <a:schemeClr val="accent6">
                    <a:lumMod val="50000"/>
                  </a:schemeClr>
                </a:solidFill>
                <a:effectLst/>
                <a:latin typeface="IBM Plex Sans" panose="020B0503050203000203" pitchFamily="34" charset="0"/>
              </a:rPr>
              <a:t>Educa Niños y Jóvenes Necesitados </a:t>
            </a:r>
            <a:r>
              <a:rPr lang="es-ES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IBM Plex Sans" panose="020B0503050203000203" pitchFamily="34" charset="0"/>
              </a:rPr>
              <a:t>intentamos darles los medios necesarios apadrinándolos para hacer cumplir sus derechos fundamentales mediante la educación y promoción humana.</a:t>
            </a:r>
            <a:endParaRPr lang="fr-FR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14FA1C-2163-27D5-EDD9-571CE3D451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28" y="2314574"/>
            <a:ext cx="3356277" cy="199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B3CA5C3-7BC7-4D12-905E-54474F87BE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05" y="4338992"/>
            <a:ext cx="2376195" cy="228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FE0BA5-C4CE-B82B-3DF6-2C2BD453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502" y="4338992"/>
            <a:ext cx="4795935" cy="22857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249D86-24A1-C933-44DE-2F2AA8F80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305" y="2286128"/>
            <a:ext cx="2376195" cy="20244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38AB06-E65A-CF5D-4CCD-03AEEDA24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501" y="2286128"/>
            <a:ext cx="4795936" cy="21677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E96D87-2463-8D2E-949B-21CDE9D74B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28" y="4338992"/>
            <a:ext cx="3356277" cy="22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9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43D0E-BA75-750C-12D9-80745365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3" y="365125"/>
            <a:ext cx="11168742" cy="1236500"/>
          </a:xfrm>
        </p:spPr>
        <p:txBody>
          <a:bodyPr>
            <a:noAutofit/>
          </a:bodyPr>
          <a:lstStyle/>
          <a:p>
            <a:pPr algn="just"/>
            <a:r>
              <a:rPr lang="es-ES" sz="1800" dirty="0">
                <a:solidFill>
                  <a:srgbClr val="002060"/>
                </a:solidFill>
              </a:rPr>
              <a:t>Gracias a nuestros amigos de la Fundación </a:t>
            </a:r>
            <a:r>
              <a:rPr lang="es-ES" sz="2400" b="1" dirty="0">
                <a:solidFill>
                  <a:srgbClr val="002060"/>
                </a:solidFill>
              </a:rPr>
              <a:t>Amigos del Tercer Mundo (ATM) Madrid, </a:t>
            </a:r>
            <a:r>
              <a:rPr lang="fr-FR" sz="2400" b="1" dirty="0">
                <a:solidFill>
                  <a:srgbClr val="002060"/>
                </a:solidFill>
              </a:rPr>
              <a:t>Centro </a:t>
            </a:r>
            <a:r>
              <a:rPr lang="fr-FR" sz="2400" b="1" dirty="0" err="1">
                <a:solidFill>
                  <a:srgbClr val="002060"/>
                </a:solidFill>
              </a:rPr>
              <a:t>nacional</a:t>
            </a:r>
            <a:r>
              <a:rPr lang="fr-FR" sz="2400" b="1" dirty="0">
                <a:solidFill>
                  <a:srgbClr val="002060"/>
                </a:solidFill>
              </a:rPr>
              <a:t> de </a:t>
            </a:r>
            <a:r>
              <a:rPr lang="fr-FR" sz="2400" b="1" dirty="0" err="1">
                <a:solidFill>
                  <a:srgbClr val="002060"/>
                </a:solidFill>
              </a:rPr>
              <a:t>biotecnología</a:t>
            </a:r>
            <a:r>
              <a:rPr lang="fr-FR" sz="2400" b="1" dirty="0">
                <a:solidFill>
                  <a:srgbClr val="002060"/>
                </a:solidFill>
              </a:rPr>
              <a:t> (CNB-CSIC) Madrid, </a:t>
            </a:r>
            <a:r>
              <a:rPr lang="es-ES" sz="2400" b="1" dirty="0" err="1">
                <a:solidFill>
                  <a:srgbClr val="002060"/>
                </a:solidFill>
              </a:rPr>
              <a:t>Sozial</a:t>
            </a:r>
            <a:r>
              <a:rPr lang="es-ES" sz="2400" b="1" dirty="0">
                <a:solidFill>
                  <a:srgbClr val="002060"/>
                </a:solidFill>
              </a:rPr>
              <a:t> </a:t>
            </a:r>
            <a:r>
              <a:rPr lang="es-ES" sz="2400" b="1" dirty="0" err="1">
                <a:solidFill>
                  <a:srgbClr val="002060"/>
                </a:solidFill>
              </a:rPr>
              <a:t>it</a:t>
            </a:r>
            <a:r>
              <a:rPr lang="es-ES" sz="2400" b="1" dirty="0">
                <a:solidFill>
                  <a:srgbClr val="002060"/>
                </a:solidFill>
              </a:rPr>
              <a:t> y Fundación Manantial proyecto </a:t>
            </a:r>
            <a:r>
              <a:rPr lang="es-ES" sz="2400" b="1" dirty="0" err="1">
                <a:solidFill>
                  <a:srgbClr val="002060"/>
                </a:solidFill>
              </a:rPr>
              <a:t>ZonbIT</a:t>
            </a:r>
            <a:r>
              <a:rPr lang="fr-FR" sz="2400" b="1" dirty="0">
                <a:solidFill>
                  <a:srgbClr val="002060"/>
                </a:solidFill>
              </a:rPr>
              <a:t> de Madrid, Ayuda </a:t>
            </a:r>
            <a:r>
              <a:rPr lang="fr-FR" sz="2400" b="1" dirty="0" err="1">
                <a:solidFill>
                  <a:srgbClr val="002060"/>
                </a:solidFill>
              </a:rPr>
              <a:t>contenedores</a:t>
            </a:r>
            <a:r>
              <a:rPr lang="fr-FR" sz="2400" b="1" dirty="0">
                <a:solidFill>
                  <a:srgbClr val="002060"/>
                </a:solidFill>
              </a:rPr>
              <a:t> de </a:t>
            </a:r>
            <a:r>
              <a:rPr lang="fr-FR" sz="2400" b="1" dirty="0" err="1">
                <a:solidFill>
                  <a:srgbClr val="002060"/>
                </a:solidFill>
              </a:rPr>
              <a:t>Navarra</a:t>
            </a:r>
            <a:r>
              <a:rPr lang="fr-FR" sz="2400" b="1" dirty="0">
                <a:solidFill>
                  <a:srgbClr val="002060"/>
                </a:solidFill>
              </a:rPr>
              <a:t>-Pamplona, </a:t>
            </a:r>
            <a:r>
              <a:rPr lang="es-ES" sz="1800" dirty="0">
                <a:solidFill>
                  <a:srgbClr val="002060"/>
                </a:solidFill>
              </a:rPr>
              <a:t>hemos podido dotar a nuestros niños y jóvenes necesitados de Mulamba de un material informática para aprender la nueva tecnología para su posible </a:t>
            </a:r>
            <a:r>
              <a:rPr lang="es-ES" sz="1800" dirty="0" err="1">
                <a:solidFill>
                  <a:srgbClr val="002060"/>
                </a:solidFill>
              </a:rPr>
              <a:t>insertación</a:t>
            </a:r>
            <a:r>
              <a:rPr lang="es-ES" sz="1800" dirty="0">
                <a:solidFill>
                  <a:srgbClr val="002060"/>
                </a:solidFill>
              </a:rPr>
              <a:t> en le mundo laboral que mejorará su vida futura.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8" name="Espace réservé du contenu 7" descr="Une image contenant intérieur, carton, Boîte d’expédition, mur&#10;&#10;Le contenu généré par l’IA peut être incorrect.">
            <a:extLst>
              <a:ext uri="{FF2B5EF4-FFF2-40B4-BE49-F238E27FC236}">
                <a16:creationId xmlns:a16="http://schemas.microsoft.com/office/drawing/2014/main" id="{ABEDCA9E-D5FC-D655-B9EF-190E4E1798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" y="1690688"/>
            <a:ext cx="3349690" cy="2676038"/>
          </a:xfrm>
        </p:spPr>
      </p:pic>
      <p:pic>
        <p:nvPicPr>
          <p:cNvPr id="10" name="Espace réservé du contenu 9" descr="Une image contenant texte, sol, magasin, plein air&#10;&#10;Le contenu généré par l’IA peut être incorrect.">
            <a:extLst>
              <a:ext uri="{FF2B5EF4-FFF2-40B4-BE49-F238E27FC236}">
                <a16:creationId xmlns:a16="http://schemas.microsoft.com/office/drawing/2014/main" id="{B55DD589-8550-ED22-7958-A7E1BFDB94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26" y="1690689"/>
            <a:ext cx="2646139" cy="2676038"/>
          </a:xfrm>
        </p:spPr>
      </p:pic>
      <p:pic>
        <p:nvPicPr>
          <p:cNvPr id="12" name="Image 11" descr="Une image contenant texte, intérieur, Ordinateur personnel, Clavier d’ordinateur&#10;&#10;Le contenu généré par l’IA peut être incorrect.">
            <a:extLst>
              <a:ext uri="{FF2B5EF4-FFF2-40B4-BE49-F238E27FC236}">
                <a16:creationId xmlns:a16="http://schemas.microsoft.com/office/drawing/2014/main" id="{32A188E5-C45D-B7D8-41CF-EC3B059B5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6" y="4455789"/>
            <a:ext cx="6080450" cy="20370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914538-4CBF-ED93-C91E-1574A58B0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165" y="1690688"/>
            <a:ext cx="474917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EED01-29BB-8698-A4B1-7ADAA15C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S" sz="2400" dirty="0">
                <a:solidFill>
                  <a:schemeClr val="tx1"/>
                </a:solidFill>
              </a:rPr>
              <a:t>Gracias a la ONG AYUDA CONTENEDORES de Navarra-Pamplona, hemos ofrecido a nuestros niños y jóvenes varios materiales para aprender oficios: taller de costura, informática, salón de belleza, soldadura, carpintería,...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AC0A656-D095-62AD-7F0B-9273317B46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2841171" cy="23317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84E162-EDA3-8DD7-6B19-A32FEF58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371" y="1825625"/>
            <a:ext cx="2492827" cy="23317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A53A2B-AA0C-9FAF-AAFB-5FE998C51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8" y="1825625"/>
            <a:ext cx="5181599" cy="23317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F1F875-D6A4-0BFA-8170-FAEF12A6F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371" y="4198211"/>
            <a:ext cx="2513896" cy="24753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A689D6-BC64-FE21-3BE0-A35680AD9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81" y="4198211"/>
            <a:ext cx="2642655" cy="24753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5D5619-DA72-CC94-CC44-45213695B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440" y="4198211"/>
            <a:ext cx="2563357" cy="25664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38601A4-2534-545F-AB61-335AE1CD7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0809" y="4198211"/>
            <a:ext cx="2445322" cy="25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7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54B00-4C4E-1E99-70BE-35F5558D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35" y="609600"/>
            <a:ext cx="10888823" cy="1081088"/>
          </a:xfrm>
        </p:spPr>
        <p:txBody>
          <a:bodyPr>
            <a:noAutofit/>
          </a:bodyPr>
          <a:lstStyle/>
          <a:p>
            <a:pPr algn="just"/>
            <a:r>
              <a:rPr lang="es-ES" sz="2000" dirty="0">
                <a:solidFill>
                  <a:schemeClr val="tx1"/>
                </a:solidFill>
                <a:latin typeface="Aptos" panose="020B0004020202020204" pitchFamily="34" charset="0"/>
              </a:rPr>
              <a:t>Gracias a la generosidad de varios amigos y amigas que han optado por el anonimato y, en particular, a las colaboradoras de la </a:t>
            </a:r>
            <a:r>
              <a:rPr lang="es-ES" sz="2000" b="1" dirty="0">
                <a:solidFill>
                  <a:schemeClr val="tx1"/>
                </a:solidFill>
                <a:latin typeface="Aptos" panose="020B0004020202020204" pitchFamily="34" charset="0"/>
              </a:rPr>
              <a:t>TIENDA SOLIDARIA DE LAS ROZAS </a:t>
            </a:r>
            <a:r>
              <a:rPr lang="es-ES" sz="2000" dirty="0">
                <a:solidFill>
                  <a:schemeClr val="tx1"/>
                </a:solidFill>
                <a:latin typeface="Aptos" panose="020B0004020202020204" pitchFamily="34" charset="0"/>
              </a:rPr>
              <a:t>(Madrid), hemos podido finalizar el envío del contenedor a Mulamba/Bukavu. </a:t>
            </a:r>
            <a:endParaRPr lang="fr-FR" sz="48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Espace réservé du contenu 7" descr="Une image contenant plein air, arbre, véhicule, roue&#10;&#10;Le contenu généré par l’IA peut être incorrect.">
            <a:extLst>
              <a:ext uri="{FF2B5EF4-FFF2-40B4-BE49-F238E27FC236}">
                <a16:creationId xmlns:a16="http://schemas.microsoft.com/office/drawing/2014/main" id="{E0C757B8-B3C9-9558-ECF0-9CF7E1AFE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18" y="3701410"/>
            <a:ext cx="4675270" cy="2139553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9B05F2-1DB3-4A11-B2BE-45C3B05FD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652" y="1591961"/>
            <a:ext cx="2751072" cy="2076817"/>
          </a:xfrm>
          <a:prstGeom prst="rect">
            <a:avLst/>
          </a:prstGeom>
        </p:spPr>
      </p:pic>
      <p:pic>
        <p:nvPicPr>
          <p:cNvPr id="12" name="Image 11" descr="Une image contenant plein air, véhicule, sol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20616827-19D6-F083-5904-8E5EA9034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87" y="3721492"/>
            <a:ext cx="3553311" cy="20993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CD6C201-CAD6-61EA-03C0-06BC5E793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906" y="1656492"/>
            <a:ext cx="2920481" cy="2033608"/>
          </a:xfrm>
          <a:prstGeom prst="rect">
            <a:avLst/>
          </a:prstGeom>
        </p:spPr>
      </p:pic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BFA6AB05-C5CD-F742-071D-59E5F70D1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724" y="1591962"/>
            <a:ext cx="2920481" cy="212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0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BF926-6363-AB8C-2686-40BAAAE7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262" y="365125"/>
            <a:ext cx="10683648" cy="1325563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tx1"/>
                </a:solidFill>
              </a:rPr>
              <a:t>Gracias a la fundación </a:t>
            </a:r>
            <a:r>
              <a:rPr lang="es-ES" sz="2400" b="1" dirty="0">
                <a:solidFill>
                  <a:schemeClr val="tx1"/>
                </a:solidFill>
              </a:rPr>
              <a:t>AYUDA CONTENEDORES DE PAMPLONA</a:t>
            </a:r>
            <a:r>
              <a:rPr lang="es-ES" sz="2400" dirty="0">
                <a:solidFill>
                  <a:schemeClr val="tx1"/>
                </a:solidFill>
              </a:rPr>
              <a:t>, hemos ayuda con ropa, zapados, abrigos,… a unas cien  familias de la ciudad de Bukavu víctimas de incendio de sus viviendas provocado por los rebeldes del M23 y habían perdido todo…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6" name="Espace réservé du contenu 5" descr="Une image contenant habits, personne, chaussures, femme&#10;&#10;Le contenu généré par l’IA peut être incorrect.">
            <a:extLst>
              <a:ext uri="{FF2B5EF4-FFF2-40B4-BE49-F238E27FC236}">
                <a16:creationId xmlns:a16="http://schemas.microsoft.com/office/drawing/2014/main" id="{CFF08EC9-986E-34CB-A086-009D9413A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60" y="4187035"/>
            <a:ext cx="3919045" cy="2148447"/>
          </a:xfrm>
        </p:spPr>
      </p:pic>
      <p:pic>
        <p:nvPicPr>
          <p:cNvPr id="7" name="Video de WhatsApp 2025-06-25 a las 15.32.08_aef421eb">
            <a:hlinkClick r:id="" action="ppaction://media"/>
            <a:extLst>
              <a:ext uri="{FF2B5EF4-FFF2-40B4-BE49-F238E27FC236}">
                <a16:creationId xmlns:a16="http://schemas.microsoft.com/office/drawing/2014/main" id="{38FCDCC1-CA42-5464-5A0D-D12159957A3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4100" y="1820017"/>
            <a:ext cx="2447925" cy="2078884"/>
          </a:xfrm>
        </p:spPr>
      </p:pic>
      <p:pic>
        <p:nvPicPr>
          <p:cNvPr id="8" name="Video de WhatsApp 2025-06-25 a las 15.32.09_910f1bf1">
            <a:hlinkClick r:id="" action="ppaction://media"/>
            <a:extLst>
              <a:ext uri="{FF2B5EF4-FFF2-40B4-BE49-F238E27FC236}">
                <a16:creationId xmlns:a16="http://schemas.microsoft.com/office/drawing/2014/main" id="{D2742E68-16F2-8990-9015-8DE6653838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04734" y="1820019"/>
            <a:ext cx="2604060" cy="2322773"/>
          </a:xfrm>
          <a:prstGeom prst="rect">
            <a:avLst/>
          </a:prstGeom>
        </p:spPr>
      </p:pic>
      <p:pic>
        <p:nvPicPr>
          <p:cNvPr id="9" name="Video de WhatsApp 2025-06-25 a las 15.32.09_67ca1194">
            <a:hlinkClick r:id="" action="ppaction://media"/>
            <a:extLst>
              <a:ext uri="{FF2B5EF4-FFF2-40B4-BE49-F238E27FC236}">
                <a16:creationId xmlns:a16="http://schemas.microsoft.com/office/drawing/2014/main" id="{3BB1FCC4-A0DC-BE77-F86E-8F3E3CB1958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62" y="4246581"/>
            <a:ext cx="3629425" cy="20889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BDB4DB-9FD1-BCC3-7A5F-BF79BCE458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6823" y="1820017"/>
            <a:ext cx="2604060" cy="23227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C682C2-643E-73DA-F519-37A92EDC8B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7478" y="1820016"/>
            <a:ext cx="3032359" cy="23227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A1725A-4281-A90F-1504-6DEC276A7F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7478" y="4246580"/>
            <a:ext cx="3032359" cy="208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2A23D-C8C1-AADD-D24E-BFD1F19AB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PERSPECTIVAS FUTURAS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C8CB5B-277D-EEDF-59C4-89700A3CF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20" y="1483566"/>
            <a:ext cx="6569683" cy="3946850"/>
          </a:xfrm>
        </p:spPr>
        <p:txBody>
          <a:bodyPr>
            <a:normAutofit fontScale="85000" lnSpcReduction="10000"/>
          </a:bodyPr>
          <a:lstStyle/>
          <a:p>
            <a:r>
              <a:rPr lang="es-ES" dirty="0">
                <a:solidFill>
                  <a:schemeClr val="tx1"/>
                </a:solidFill>
              </a:rPr>
              <a:t>NECESITAMOS APOYO DE CUALQUER TIPO PARA PONER EN MARCHA TODOS NUESTROS PROGRAMAS DE FORMACIÓN</a:t>
            </a:r>
          </a:p>
          <a:p>
            <a:r>
              <a:rPr lang="es-ES" dirty="0">
                <a:solidFill>
                  <a:schemeClr val="tx1"/>
                </a:solidFill>
              </a:rPr>
              <a:t>EL ACOMPAÑAMIENTO PSICO- SOCIAL y MATERIAL, ES MUY URGENTE PARA ESTA GENTE QUE HA TAN SUFRIDO TANTO</a:t>
            </a:r>
          </a:p>
          <a:p>
            <a:pPr algn="just"/>
            <a:r>
              <a:rPr lang="fr-FR" b="0" i="0" dirty="0">
                <a:solidFill>
                  <a:srgbClr val="181818"/>
                </a:solidFill>
                <a:effectLst/>
                <a:latin typeface="IBM Plex Sans" panose="020B0503050203000203" pitchFamily="34" charset="0"/>
              </a:rPr>
              <a:t>CON UN GRANITO DE ARENA CON AMOR PODEMOS SALVAR VIDAS…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35A7EB-49FA-C03F-5564-3113B9FD5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s-ES" dirty="0"/>
          </a:p>
          <a:p>
            <a:pPr algn="ctr"/>
            <a:r>
              <a:rPr lang="es-ES" sz="1800" b="1" i="0" dirty="0">
                <a:solidFill>
                  <a:srgbClr val="181818"/>
                </a:solidFill>
                <a:effectLst/>
                <a:latin typeface="IBM Plex Sans" panose="020B0503050203000203" pitchFamily="34" charset="0"/>
              </a:rPr>
              <a:t>«Lo que hicisteis con uno de estos pequeños, conmigo lo hicisteis»</a:t>
            </a:r>
          </a:p>
          <a:p>
            <a:pPr algn="ctr"/>
            <a:r>
              <a:rPr lang="es-ES" sz="1800" b="1" i="0" dirty="0">
                <a:solidFill>
                  <a:srgbClr val="181818"/>
                </a:solidFill>
                <a:effectLst/>
                <a:latin typeface="IBM Plex Sans" panose="020B0503050203000203" pitchFamily="34" charset="0"/>
              </a:rPr>
              <a:t>(Mt 25, 40-41)</a:t>
            </a:r>
          </a:p>
          <a:p>
            <a:endParaRPr lang="es-ES" sz="1800" b="1" dirty="0"/>
          </a:p>
          <a:p>
            <a:endParaRPr lang="es-ES" dirty="0"/>
          </a:p>
          <a:p>
            <a:pPr algn="ctr"/>
            <a:r>
              <a:rPr lang="es-ES" sz="2400" b="1" dirty="0">
                <a:solidFill>
                  <a:srgbClr val="0070C0"/>
                </a:solidFill>
              </a:rPr>
              <a:t>SOLO CON TU APOYO, </a:t>
            </a:r>
          </a:p>
          <a:p>
            <a:pPr algn="ctr"/>
            <a:r>
              <a:rPr lang="es-ES" sz="2400" b="1" dirty="0">
                <a:solidFill>
                  <a:srgbClr val="0070C0"/>
                </a:solidFill>
              </a:rPr>
              <a:t>SE PUEDE CAMBIAR LA FAZ DE LA TIERRA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6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533694-46E0-F2E8-847F-09E98775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 dirty="0">
                <a:solidFill>
                  <a:schemeClr val="tx1"/>
                </a:solidFill>
              </a:rPr>
              <a:t>CONTACTA CON NOSOTROS</a:t>
            </a:r>
            <a:endParaRPr lang="fr-FR" sz="40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E56C3-3C63-E9D6-3B76-27435D24B7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" b="1" dirty="0">
                <a:solidFill>
                  <a:schemeClr val="tx1"/>
                </a:solidFill>
              </a:rPr>
              <a:t>EN ESPAÑA</a:t>
            </a:r>
          </a:p>
          <a:p>
            <a:pPr marL="0" indent="0" algn="ctr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</a:rPr>
              <a:t>Calle Federico García Lorca, 14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</a:rPr>
              <a:t>Escalera 3, Bajo D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</a:rPr>
              <a:t>Mejorada del campo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</a:rPr>
              <a:t>28840 Madrid España</a:t>
            </a:r>
          </a:p>
          <a:p>
            <a:pPr marL="0" indent="0" algn="ctr">
              <a:buNone/>
            </a:pPr>
            <a:endParaRPr lang="fr-FR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sz="2400" b="1" dirty="0">
                <a:solidFill>
                  <a:schemeClr val="tx1"/>
                </a:solidFill>
              </a:rPr>
              <a:t>Correo</a:t>
            </a:r>
            <a:r>
              <a:rPr lang="fr-FR" sz="1800" b="1" dirty="0">
                <a:solidFill>
                  <a:schemeClr val="tx1"/>
                </a:solidFill>
              </a:rPr>
              <a:t>: </a:t>
            </a:r>
            <a:r>
              <a:rPr lang="fr-FR" sz="1800" b="0" i="0" u="none" strike="noStrike" dirty="0">
                <a:solidFill>
                  <a:schemeClr val="tx1"/>
                </a:solidFill>
                <a:effectLst/>
                <a:latin typeface="IBM Plex Sans" panose="020B050305020300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ninosnecesitadosrdcongo@gmail.com</a:t>
            </a:r>
            <a:endParaRPr lang="fr-FR" sz="18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sz="2400" b="1" dirty="0">
                <a:solidFill>
                  <a:schemeClr val="tx1"/>
                </a:solidFill>
              </a:rPr>
              <a:t>Tel</a:t>
            </a:r>
            <a:r>
              <a:rPr lang="es-ES" sz="2000" dirty="0">
                <a:solidFill>
                  <a:schemeClr val="tx1"/>
                </a:solidFill>
              </a:rPr>
              <a:t>: +34 699 462 977</a:t>
            </a:r>
            <a:endParaRPr lang="fr-FR" sz="1400" b="0" i="0" u="sng" strike="noStrike" dirty="0">
              <a:solidFill>
                <a:schemeClr val="tx1"/>
              </a:solidFill>
              <a:effectLst/>
              <a:latin typeface="IBM Plex Sans" panose="020B0503050203000203" pitchFamily="34" charset="0"/>
            </a:endParaRPr>
          </a:p>
          <a:p>
            <a:pPr marL="0" indent="0" algn="just">
              <a:buNone/>
            </a:pPr>
            <a:r>
              <a:rPr lang="es-ES" sz="2400" b="1" dirty="0">
                <a:solidFill>
                  <a:schemeClr val="tx1"/>
                </a:solidFill>
              </a:rPr>
              <a:t>Web: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https://ayudaninosmulamba.wordpress.com/</a:t>
            </a:r>
            <a:endParaRPr lang="es-ES" sz="16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fr-FR" b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27143C-6CE7-6091-B59F-2835404F7F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" b="1" dirty="0">
                <a:solidFill>
                  <a:schemeClr val="tx1"/>
                </a:solidFill>
              </a:rPr>
              <a:t>EN LA REPÚBLICA DEMOCRÁTICA DEL CONGO</a:t>
            </a:r>
          </a:p>
          <a:p>
            <a:pPr marL="0" indent="0" algn="ctr">
              <a:buNone/>
            </a:pPr>
            <a:endParaRPr lang="es-ES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400" dirty="0">
                <a:solidFill>
                  <a:schemeClr val="tx1"/>
                </a:solidFill>
              </a:rPr>
              <a:t>Av. Mbaki, 27 Ibanda</a:t>
            </a:r>
          </a:p>
          <a:p>
            <a:pPr marL="0" indent="0" algn="ctr">
              <a:buNone/>
            </a:pPr>
            <a:r>
              <a:rPr lang="es-ES" sz="2400" dirty="0">
                <a:solidFill>
                  <a:schemeClr val="tx1"/>
                </a:solidFill>
              </a:rPr>
              <a:t>162 Bukavu </a:t>
            </a:r>
            <a:r>
              <a:rPr lang="es-ES" sz="2400">
                <a:solidFill>
                  <a:schemeClr val="tx1"/>
                </a:solidFill>
              </a:rPr>
              <a:t>Sud-Kivu Bukavu</a:t>
            </a:r>
            <a:endParaRPr lang="es-ES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400" dirty="0">
                <a:solidFill>
                  <a:schemeClr val="tx1"/>
                </a:solidFill>
              </a:rPr>
              <a:t>Republique Démocratique du Congo</a:t>
            </a:r>
          </a:p>
          <a:p>
            <a:pPr marL="0" indent="0" algn="just">
              <a:buNone/>
            </a:pPr>
            <a:endParaRPr lang="es-ES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S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fr-FR" sz="28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fr-FR" sz="2800" b="1" dirty="0">
                <a:solidFill>
                  <a:schemeClr val="tx1"/>
                </a:solidFill>
              </a:rPr>
              <a:t>Correo</a:t>
            </a:r>
            <a:r>
              <a:rPr lang="fr-FR" sz="2000" b="1" dirty="0">
                <a:solidFill>
                  <a:schemeClr val="tx1"/>
                </a:solidFill>
              </a:rPr>
              <a:t>: </a:t>
            </a:r>
            <a:r>
              <a:rPr lang="fr-FR" sz="2000" b="0" i="0" u="none" strike="noStrike" dirty="0">
                <a:solidFill>
                  <a:schemeClr val="tx1"/>
                </a:solidFill>
                <a:effectLst/>
                <a:latin typeface="IBM Plex Sans" panose="020B050305020300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ninosnecesitadosrdcongo@gmail.com</a:t>
            </a:r>
            <a:endParaRPr lang="fr-FR" sz="20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b="1" dirty="0" err="1">
                <a:solidFill>
                  <a:schemeClr val="tx1"/>
                </a:solidFill>
              </a:rPr>
              <a:t>Tél</a:t>
            </a:r>
            <a:r>
              <a:rPr lang="es-ES" b="1" dirty="0">
                <a:solidFill>
                  <a:schemeClr val="tx1"/>
                </a:solidFill>
              </a:rPr>
              <a:t>:</a:t>
            </a:r>
            <a:r>
              <a:rPr lang="es-ES" sz="2000" dirty="0">
                <a:solidFill>
                  <a:schemeClr val="tx1"/>
                </a:solidFill>
              </a:rPr>
              <a:t> +243 843 358 504</a:t>
            </a:r>
          </a:p>
          <a:p>
            <a:pPr marL="0" indent="0" algn="just">
              <a:buNone/>
            </a:pPr>
            <a:r>
              <a:rPr lang="es-ES" sz="2400" b="1" dirty="0">
                <a:solidFill>
                  <a:schemeClr val="tx1"/>
                </a:solidFill>
              </a:rPr>
              <a:t>Web: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https://ayudaninosmulamba.wordpress.com/</a:t>
            </a:r>
            <a:endParaRPr lang="es-ES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S" sz="2000" dirty="0"/>
          </a:p>
          <a:p>
            <a:pPr marL="0" indent="0" algn="just">
              <a:buNone/>
            </a:pPr>
            <a:endParaRPr lang="es-ES" sz="2000" dirty="0"/>
          </a:p>
          <a:p>
            <a:pPr marL="0" indent="0" algn="just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38680464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1308</TotalTime>
  <Words>454</Words>
  <Application>Microsoft Office PowerPoint</Application>
  <PresentationFormat>Grand écran</PresentationFormat>
  <Paragraphs>44</Paragraphs>
  <Slides>9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Aptos</vt:lpstr>
      <vt:lpstr>Corbel</vt:lpstr>
      <vt:lpstr>IBM Plex Sans</vt:lpstr>
      <vt:lpstr>Base</vt:lpstr>
      <vt:lpstr>Présentation PowerPoint</vt:lpstr>
      <vt:lpstr> Un proyecto para niños, jóvenes y mujeres víctimas de la guerra. </vt:lpstr>
      <vt:lpstr>Gracias a la asociación AYUDA NIÑOS MULAMBA RDC de Madrid, Desde el proyecto Educa Niños y Jóvenes Necesitados intentamos darles los medios necesarios apadrinándolos para hacer cumplir sus derechos fundamentales mediante la educación y promoción humana.</vt:lpstr>
      <vt:lpstr>Gracias a nuestros amigos de la Fundación Amigos del Tercer Mundo (ATM) Madrid, Centro nacional de biotecnología (CNB-CSIC) Madrid, Sozial it y Fundación Manantial proyecto ZonbIT de Madrid, Ayuda contenedores de Navarra-Pamplona, hemos podido dotar a nuestros niños y jóvenes necesitados de Mulamba de un material informática para aprender la nueva tecnología para su posible insertación en le mundo laboral que mejorará su vida futura.</vt:lpstr>
      <vt:lpstr>Gracias a la ONG AYUDA CONTENEDORES de Navarra-Pamplona, hemos ofrecido a nuestros niños y jóvenes varios materiales para aprender oficios: taller de costura, informática, salón de belleza, soldadura, carpintería,...</vt:lpstr>
      <vt:lpstr>Gracias a la generosidad de varios amigos y amigas que han optado por el anonimato y, en particular, a las colaboradoras de la TIENDA SOLIDARIA DE LAS ROZAS (Madrid), hemos podido finalizar el envío del contenedor a Mulamba/Bukavu. </vt:lpstr>
      <vt:lpstr>Gracias a la fundación AYUDA CONTENEDORES DE PAMPLONA, hemos ayuda con ropa, zapados, abrigos,… a unas cien  familias de la ciudad de Bukavu víctimas de incendio de sus viviendas provocado por los rebeldes del M23 y habían perdido todo…</vt:lpstr>
      <vt:lpstr>PERSPECTIVAS FUTURAS</vt:lpstr>
      <vt:lpstr>CONTACTA CON NOSOTROS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Marius Alain</dc:creator>
  <cp:lastModifiedBy>Marius Alain</cp:lastModifiedBy>
  <cp:revision>25</cp:revision>
  <dcterms:created xsi:type="dcterms:W3CDTF">2025-09-18T08:18:49Z</dcterms:created>
  <dcterms:modified xsi:type="dcterms:W3CDTF">2025-09-29T09:39:46Z</dcterms:modified>
</cp:coreProperties>
</file>